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324" r:id="rId3"/>
    <p:sldId id="301" r:id="rId4"/>
    <p:sldId id="273" r:id="rId5"/>
    <p:sldId id="300" r:id="rId6"/>
    <p:sldId id="307" r:id="rId7"/>
    <p:sldId id="290" r:id="rId8"/>
    <p:sldId id="267" r:id="rId9"/>
    <p:sldId id="322" r:id="rId10"/>
    <p:sldId id="291" r:id="rId11"/>
    <p:sldId id="293" r:id="rId12"/>
    <p:sldId id="292" r:id="rId13"/>
    <p:sldId id="294" r:id="rId14"/>
    <p:sldId id="295" r:id="rId15"/>
    <p:sldId id="296" r:id="rId16"/>
    <p:sldId id="297" r:id="rId17"/>
    <p:sldId id="314" r:id="rId18"/>
    <p:sldId id="299" r:id="rId19"/>
    <p:sldId id="275" r:id="rId20"/>
    <p:sldId id="298" r:id="rId21"/>
    <p:sldId id="313" r:id="rId22"/>
    <p:sldId id="303" r:id="rId23"/>
    <p:sldId id="304" r:id="rId24"/>
    <p:sldId id="306" r:id="rId25"/>
    <p:sldId id="305" r:id="rId26"/>
    <p:sldId id="321" r:id="rId27"/>
    <p:sldId id="320" r:id="rId28"/>
    <p:sldId id="323" r:id="rId29"/>
    <p:sldId id="310" r:id="rId30"/>
    <p:sldId id="312" r:id="rId31"/>
    <p:sldId id="311" r:id="rId32"/>
    <p:sldId id="308" r:id="rId33"/>
    <p:sldId id="289" r:id="rId34"/>
    <p:sldId id="318" r:id="rId35"/>
    <p:sldId id="319" r:id="rId36"/>
    <p:sldId id="315" r:id="rId37"/>
    <p:sldId id="285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3939"/>
    <a:srgbClr val="04396C"/>
    <a:srgbClr val="1E3252"/>
    <a:srgbClr val="6497B1"/>
    <a:srgbClr val="AEAFA9"/>
    <a:srgbClr val="418A9D"/>
    <a:srgbClr val="BCDEE3"/>
    <a:srgbClr val="005289"/>
    <a:srgbClr val="007095"/>
    <a:srgbClr val="0260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9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1972235" y="2584539"/>
            <a:ext cx="8426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sz="6000" dirty="0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합격 자소서</a:t>
            </a:r>
            <a:r>
              <a:rPr lang="en-US" altLang="ko-KR" sz="6000" dirty="0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100% </a:t>
            </a:r>
            <a:r>
              <a:rPr lang="ko-KR" altLang="ko-KR" sz="6000" dirty="0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분석</a:t>
            </a:r>
            <a:endParaRPr lang="ko-KR" altLang="en-US" sz="16600" spc="-3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5156481" y="4346555"/>
            <a:ext cx="1879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4</a:t>
            </a:r>
            <a:r>
              <a:rPr lang="ko-KR" altLang="en-US" sz="1600" dirty="0">
                <a:solidFill>
                  <a:schemeClr val="bg1"/>
                </a:solidFill>
              </a:rPr>
              <a:t>조 박지현 조용상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7C09E4-6764-461A-B796-2E88A0706AD9}"/>
              </a:ext>
            </a:extLst>
          </p:cNvPr>
          <p:cNvSpPr txBox="1"/>
          <p:nvPr/>
        </p:nvSpPr>
        <p:spPr>
          <a:xfrm>
            <a:off x="233081" y="152400"/>
            <a:ext cx="6454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/>
            <a:r>
              <a:rPr lang="en-US" altLang="ko-KR" sz="2000" dirty="0">
                <a:solidFill>
                  <a:schemeClr val="bg1"/>
                </a:solidFill>
              </a:rPr>
              <a:t>R</a:t>
            </a:r>
            <a:r>
              <a:rPr lang="ko-KR" altLang="en-US" sz="2000" dirty="0">
                <a:solidFill>
                  <a:schemeClr val="bg1"/>
                </a:solidFill>
              </a:rPr>
              <a:t>을 이용한 미니 프로젝트 </a:t>
            </a:r>
            <a:r>
              <a:rPr lang="en-US" altLang="ko-KR" sz="2000" dirty="0">
                <a:solidFill>
                  <a:schemeClr val="bg1"/>
                </a:solidFill>
              </a:rPr>
              <a:t>: </a:t>
            </a:r>
            <a:r>
              <a:rPr lang="ko-KR" altLang="en-US" sz="2000" dirty="0">
                <a:solidFill>
                  <a:schemeClr val="bg1"/>
                </a:solidFill>
              </a:rPr>
              <a:t>합격 자소서 텍스트 마이닝</a:t>
            </a: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마케팅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3619500" y="1152526"/>
            <a:ext cx="8991599" cy="570547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가장 많이 지원한 회사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E9129D4-9365-4475-8C3A-99C8489809E0}"/>
              </a:ext>
            </a:extLst>
          </p:cNvPr>
          <p:cNvSpPr/>
          <p:nvPr/>
        </p:nvSpPr>
        <p:spPr>
          <a:xfrm>
            <a:off x="67135" y="3586265"/>
            <a:ext cx="5182870" cy="140054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7226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마케팅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3829050" y="1076960"/>
            <a:ext cx="8991599" cy="570547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가장 많이 지원한 대학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E9129D4-9365-4475-8C3A-99C8489809E0}"/>
              </a:ext>
            </a:extLst>
          </p:cNvPr>
          <p:cNvSpPr/>
          <p:nvPr/>
        </p:nvSpPr>
        <p:spPr>
          <a:xfrm>
            <a:off x="240080" y="2018749"/>
            <a:ext cx="5182870" cy="43725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7825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마케팅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4076700" y="1261467"/>
            <a:ext cx="8991599" cy="570547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가장 많이 지원한 스펙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E9129D4-9365-4475-8C3A-99C8489809E0}"/>
              </a:ext>
            </a:extLst>
          </p:cNvPr>
          <p:cNvSpPr/>
          <p:nvPr/>
        </p:nvSpPr>
        <p:spPr>
          <a:xfrm>
            <a:off x="132080" y="1913974"/>
            <a:ext cx="5182870" cy="47154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412F82-A2EB-4151-90DA-5B5A07574919}"/>
              </a:ext>
            </a:extLst>
          </p:cNvPr>
          <p:cNvSpPr txBox="1"/>
          <p:nvPr/>
        </p:nvSpPr>
        <p:spPr>
          <a:xfrm>
            <a:off x="5943600" y="1356999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평균학점 </a:t>
            </a:r>
            <a:r>
              <a:rPr lang="en-US" altLang="ko-KR" dirty="0"/>
              <a:t>- 3.75    </a:t>
            </a:r>
            <a:r>
              <a:rPr lang="ko-KR" altLang="en-US" dirty="0"/>
              <a:t>평균 </a:t>
            </a:r>
            <a:r>
              <a:rPr lang="ko-KR" altLang="en-US" dirty="0" err="1"/>
              <a:t>스펙개수</a:t>
            </a:r>
            <a:r>
              <a:rPr lang="ko-KR" altLang="en-US" dirty="0"/>
              <a:t> </a:t>
            </a:r>
            <a:r>
              <a:rPr lang="en-US" altLang="ko-KR" dirty="0"/>
              <a:t>- 4.28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6473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581026" y="1787174"/>
            <a:ext cx="11706224" cy="496902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가장 많이 지원한 회사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E9129D4-9365-4475-8C3A-99C8489809E0}"/>
              </a:ext>
            </a:extLst>
          </p:cNvPr>
          <p:cNvSpPr/>
          <p:nvPr/>
        </p:nvSpPr>
        <p:spPr>
          <a:xfrm>
            <a:off x="132080" y="1913974"/>
            <a:ext cx="5182870" cy="47154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3915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3562350" y="1261467"/>
            <a:ext cx="9505949" cy="570547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가장 많이 지원한 학교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E9129D4-9365-4475-8C3A-99C8489809E0}"/>
              </a:ext>
            </a:extLst>
          </p:cNvPr>
          <p:cNvSpPr/>
          <p:nvPr/>
        </p:nvSpPr>
        <p:spPr>
          <a:xfrm>
            <a:off x="132080" y="1913974"/>
            <a:ext cx="4582795" cy="47154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1990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4467225" y="1623417"/>
            <a:ext cx="8010524" cy="570547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가장 많이 지원한 스펙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E9129D4-9365-4475-8C3A-99C8489809E0}"/>
              </a:ext>
            </a:extLst>
          </p:cNvPr>
          <p:cNvSpPr/>
          <p:nvPr/>
        </p:nvSpPr>
        <p:spPr>
          <a:xfrm>
            <a:off x="240080" y="1726331"/>
            <a:ext cx="3925570" cy="501436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14AC67-BD0D-423E-A908-4F14AE83191D}"/>
              </a:ext>
            </a:extLst>
          </p:cNvPr>
          <p:cNvSpPr txBox="1"/>
          <p:nvPr/>
        </p:nvSpPr>
        <p:spPr>
          <a:xfrm>
            <a:off x="5105400" y="1285240"/>
            <a:ext cx="488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평균학점 </a:t>
            </a:r>
            <a:r>
              <a:rPr lang="en-US" altLang="ko-KR" dirty="0"/>
              <a:t>- 3.71    </a:t>
            </a:r>
            <a:r>
              <a:rPr lang="ko-KR" altLang="en-US" dirty="0"/>
              <a:t>평균 </a:t>
            </a:r>
            <a:r>
              <a:rPr lang="ko-KR" altLang="en-US" dirty="0" err="1"/>
              <a:t>스펙개수</a:t>
            </a:r>
            <a:r>
              <a:rPr lang="ko-KR" altLang="en-US" dirty="0"/>
              <a:t> </a:t>
            </a:r>
            <a:r>
              <a:rPr lang="en-US" altLang="ko-KR" dirty="0"/>
              <a:t>- 4.62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1342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삼성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2628901" y="2204637"/>
            <a:ext cx="7324724" cy="465336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3089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가장 많이 지원한 계열사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E9129D4-9365-4475-8C3A-99C8489809E0}"/>
              </a:ext>
            </a:extLst>
          </p:cNvPr>
          <p:cNvSpPr/>
          <p:nvPr/>
        </p:nvSpPr>
        <p:spPr>
          <a:xfrm>
            <a:off x="240080" y="1913974"/>
            <a:ext cx="11852464" cy="189323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3229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삼성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4076700" y="1261467"/>
            <a:ext cx="8991599" cy="570547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가장 많이 지원한 대학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E9129D4-9365-4475-8C3A-99C8489809E0}"/>
              </a:ext>
            </a:extLst>
          </p:cNvPr>
          <p:cNvSpPr/>
          <p:nvPr/>
        </p:nvSpPr>
        <p:spPr>
          <a:xfrm>
            <a:off x="132080" y="1726331"/>
            <a:ext cx="4944745" cy="513166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8949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2571750" y="117305"/>
            <a:ext cx="11068049" cy="761464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삼성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가장 많이 지원한 스펙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E9129D4-9365-4475-8C3A-99C8489809E0}"/>
              </a:ext>
            </a:extLst>
          </p:cNvPr>
          <p:cNvSpPr/>
          <p:nvPr/>
        </p:nvSpPr>
        <p:spPr>
          <a:xfrm>
            <a:off x="339536" y="1726331"/>
            <a:ext cx="4182745" cy="51316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41E450-D16B-4BD4-AA38-D21885338B48}"/>
              </a:ext>
            </a:extLst>
          </p:cNvPr>
          <p:cNvSpPr txBox="1"/>
          <p:nvPr/>
        </p:nvSpPr>
        <p:spPr>
          <a:xfrm>
            <a:off x="5619750" y="1261467"/>
            <a:ext cx="462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평균학점 </a:t>
            </a:r>
            <a:r>
              <a:rPr lang="en-US" altLang="ko-KR" dirty="0"/>
              <a:t>- 3.86    </a:t>
            </a:r>
            <a:r>
              <a:rPr lang="ko-KR" altLang="en-US" dirty="0"/>
              <a:t>평균 </a:t>
            </a:r>
            <a:r>
              <a:rPr lang="ko-KR" altLang="en-US" dirty="0" err="1"/>
              <a:t>스펙개수</a:t>
            </a:r>
            <a:r>
              <a:rPr lang="ko-KR" altLang="en-US" dirty="0"/>
              <a:t> </a:t>
            </a:r>
            <a:r>
              <a:rPr lang="en-US" altLang="ko-KR" dirty="0"/>
              <a:t>- 3.48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9610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2024DE-C3DD-451D-B9C9-C4B0B54D43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대표 자소서 추출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08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70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451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132222" y="111982"/>
            <a:ext cx="3933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A Table of Contents.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/>
              <a:ea typeface="+mj-ea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1734721"/>
            <a:ext cx="2872440" cy="707886"/>
            <a:chOff x="294640" y="3596640"/>
            <a:chExt cx="2872440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1E3252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1</a:t>
              </a:r>
              <a:endPara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E3252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22236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주제선정배경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2530087"/>
            <a:ext cx="3221894" cy="707886"/>
            <a:chOff x="294640" y="3596640"/>
            <a:chExt cx="3221894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1E3252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2</a:t>
              </a:r>
              <a:endPara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E3252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25731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스펙 </a:t>
              </a:r>
              <a:r>
                <a:rPr kumimoji="0" lang="en-US" altLang="ko-KR" sz="2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100% </a:t>
              </a:r>
              <a:r>
                <a:rPr kumimoji="0" lang="ko-KR" altLang="en-US" sz="2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분석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598747" y="3340717"/>
            <a:ext cx="3427079" cy="707886"/>
            <a:chOff x="294640" y="3596640"/>
            <a:chExt cx="3427079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1E3252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3</a:t>
              </a:r>
              <a:endPara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E3252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27783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대표 자소서 추출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5EEC3F8-6541-425A-96D0-F03F9EB3505E}"/>
              </a:ext>
            </a:extLst>
          </p:cNvPr>
          <p:cNvGrpSpPr/>
          <p:nvPr/>
        </p:nvGrpSpPr>
        <p:grpSpPr>
          <a:xfrm>
            <a:off x="619016" y="4110070"/>
            <a:ext cx="3561731" cy="707886"/>
            <a:chOff x="294640" y="3596640"/>
            <a:chExt cx="3561731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B81FD8-013A-4F75-ACF0-8015D8B99FB1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1E3252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4</a:t>
              </a:r>
              <a:endPara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E3252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578322-4F1A-45FC-8C81-DB5B64C8E7B2}"/>
                </a:ext>
              </a:extLst>
            </p:cNvPr>
            <p:cNvSpPr txBox="1"/>
            <p:nvPr/>
          </p:nvSpPr>
          <p:spPr>
            <a:xfrm>
              <a:off x="943394" y="3688973"/>
              <a:ext cx="29129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자소서 </a:t>
              </a:r>
              <a:r>
                <a:rPr kumimoji="0" lang="en-US" altLang="ko-KR" sz="2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100% </a:t>
              </a:r>
              <a:r>
                <a:rPr kumimoji="0" lang="ko-KR" altLang="en-US" sz="2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분석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3BA9D57-3E7B-4BBD-B625-25A32FA69896}"/>
              </a:ext>
            </a:extLst>
          </p:cNvPr>
          <p:cNvGrpSpPr/>
          <p:nvPr/>
        </p:nvGrpSpPr>
        <p:grpSpPr>
          <a:xfrm>
            <a:off x="616677" y="4879423"/>
            <a:ext cx="3427079" cy="707886"/>
            <a:chOff x="294640" y="3596640"/>
            <a:chExt cx="3427079" cy="70788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FDD3E36-85D6-4B0C-B70E-C761E93D674A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1E3252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5</a:t>
              </a:r>
              <a:endPara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E3252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FBCF0B1-DA83-41BC-82E6-0AA660E0E256}"/>
                </a:ext>
              </a:extLst>
            </p:cNvPr>
            <p:cNvSpPr txBox="1"/>
            <p:nvPr/>
          </p:nvSpPr>
          <p:spPr>
            <a:xfrm>
              <a:off x="943394" y="3688973"/>
              <a:ext cx="27783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자소서 동시 출현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6830A21-251C-409F-BB6F-EAF804A36202}"/>
              </a:ext>
            </a:extLst>
          </p:cNvPr>
          <p:cNvGrpSpPr/>
          <p:nvPr/>
        </p:nvGrpSpPr>
        <p:grpSpPr>
          <a:xfrm>
            <a:off x="616677" y="5601538"/>
            <a:ext cx="1513093" cy="707886"/>
            <a:chOff x="294640" y="3596640"/>
            <a:chExt cx="1513093" cy="70788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297E7EC-166C-42FF-878A-6C55F0241D8B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1E3252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6</a:t>
              </a:r>
              <a:endPara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E3252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CEBE1AD-FDB6-4E4D-B6B9-0AC10F93635E}"/>
                </a:ext>
              </a:extLst>
            </p:cNvPr>
            <p:cNvSpPr txBox="1"/>
            <p:nvPr/>
          </p:nvSpPr>
          <p:spPr>
            <a:xfrm>
              <a:off x="943394" y="3688973"/>
              <a:ext cx="8643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8931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363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대표 자소서 추출 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132081" y="1085850"/>
            <a:ext cx="11917044" cy="57626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5B7F14D-904F-4749-A9D4-4373A15227B2}"/>
              </a:ext>
            </a:extLst>
          </p:cNvPr>
          <p:cNvSpPr/>
          <p:nvPr/>
        </p:nvSpPr>
        <p:spPr>
          <a:xfrm>
            <a:off x="723900" y="959048"/>
            <a:ext cx="7572375" cy="307777"/>
          </a:xfrm>
          <a:prstGeom prst="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438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2024DE-C3DD-451D-B9C9-C4B0B54D43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자소서 </a:t>
            </a:r>
            <a:r>
              <a:rPr lang="en-US" altLang="ko-KR" sz="3600" spc="-300" dirty="0">
                <a:solidFill>
                  <a:schemeClr val="bg1"/>
                </a:solidFill>
              </a:rPr>
              <a:t>100% </a:t>
            </a:r>
            <a:r>
              <a:rPr lang="ko-KR" altLang="en-US" sz="3600" spc="-300" dirty="0">
                <a:solidFill>
                  <a:schemeClr val="bg1"/>
                </a:solidFill>
              </a:rPr>
              <a:t>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08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377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786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자기소개서 전 처리 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132081" y="1295401"/>
            <a:ext cx="11850370" cy="53721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107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마케팅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4076700" y="1261467"/>
            <a:ext cx="8991599" cy="570547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3967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자소서에 가장 많이 사용된 단어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E9129D4-9365-4475-8C3A-99C8489809E0}"/>
              </a:ext>
            </a:extLst>
          </p:cNvPr>
          <p:cNvSpPr/>
          <p:nvPr/>
        </p:nvSpPr>
        <p:spPr>
          <a:xfrm>
            <a:off x="362293" y="1726331"/>
            <a:ext cx="3592195" cy="513166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6971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3835245" y="1076960"/>
            <a:ext cx="8991599" cy="570547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3967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자소서에 가장 많이 사용된 단어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E9129D4-9365-4475-8C3A-99C8489809E0}"/>
              </a:ext>
            </a:extLst>
          </p:cNvPr>
          <p:cNvSpPr/>
          <p:nvPr/>
        </p:nvSpPr>
        <p:spPr>
          <a:xfrm>
            <a:off x="132080" y="1913974"/>
            <a:ext cx="4439920" cy="47154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8421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삼성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4035270" y="1152526"/>
            <a:ext cx="8991599" cy="570547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3967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자소서에 가장 많이 사용된 단어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E9129D4-9365-4475-8C3A-99C8489809E0}"/>
              </a:ext>
            </a:extLst>
          </p:cNvPr>
          <p:cNvSpPr/>
          <p:nvPr/>
        </p:nvSpPr>
        <p:spPr>
          <a:xfrm>
            <a:off x="339536" y="1740070"/>
            <a:ext cx="4420870" cy="511792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7511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2024DE-C3DD-451D-B9C9-C4B0B54D43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자소서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동시출현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08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Part 5,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01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동시출현</a:t>
            </a:r>
            <a:r>
              <a:rPr lang="ko-KR" altLang="en-US" sz="3600" spc="-300" dirty="0">
                <a:solidFill>
                  <a:schemeClr val="bg1"/>
                </a:solidFill>
              </a:rPr>
              <a:t> </a:t>
            </a:r>
            <a:r>
              <a:rPr lang="ko-KR" altLang="en-US" sz="3600" spc="-300" dirty="0" err="1">
                <a:solidFill>
                  <a:schemeClr val="bg1"/>
                </a:solidFill>
              </a:rPr>
              <a:t>전처리</a:t>
            </a:r>
            <a:r>
              <a:rPr lang="ko-KR" altLang="en-US" sz="3600" spc="-300" dirty="0">
                <a:solidFill>
                  <a:schemeClr val="bg1"/>
                </a:solidFill>
              </a:rPr>
              <a:t> 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132081" y="1295401"/>
            <a:ext cx="5782944" cy="53721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D78D37-B0A8-4E46-A707-0800B544B8A9}"/>
              </a:ext>
            </a:extLst>
          </p:cNvPr>
          <p:cNvSpPr/>
          <p:nvPr/>
        </p:nvSpPr>
        <p:spPr>
          <a:xfrm>
            <a:off x="6276975" y="1295401"/>
            <a:ext cx="5782944" cy="53721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412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동시출현</a:t>
            </a:r>
            <a:r>
              <a:rPr lang="ko-KR" altLang="en-US" sz="3600" spc="-300" dirty="0">
                <a:solidFill>
                  <a:schemeClr val="bg1"/>
                </a:solidFill>
              </a:rPr>
              <a:t> </a:t>
            </a:r>
            <a:r>
              <a:rPr lang="ko-KR" altLang="en-US" sz="3600" spc="-300" dirty="0" err="1">
                <a:solidFill>
                  <a:schemeClr val="bg1"/>
                </a:solidFill>
              </a:rPr>
              <a:t>전처리</a:t>
            </a:r>
            <a:r>
              <a:rPr lang="ko-KR" altLang="en-US" sz="3600" spc="-300" dirty="0">
                <a:solidFill>
                  <a:schemeClr val="bg1"/>
                </a:solidFill>
              </a:rPr>
              <a:t> 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git_hub\R__project\R_project\자소서동시출현_마케팅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6960"/>
            <a:ext cx="12192000" cy="578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670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240080" y="150868"/>
            <a:ext cx="6389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+mn-ea"/>
              </a:rPr>
              <a:t>자소서 </a:t>
            </a:r>
            <a:r>
              <a:rPr lang="ko-KR" altLang="en-US" sz="4000" spc="-300" dirty="0" err="1">
                <a:solidFill>
                  <a:schemeClr val="bg1"/>
                </a:solidFill>
                <a:latin typeface="+mn-ea"/>
              </a:rPr>
              <a:t>동시출현</a:t>
            </a:r>
            <a:r>
              <a:rPr lang="ko-KR" altLang="en-US" sz="4000" spc="-3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4000" spc="-300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4000" spc="-3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4000" spc="-300" dirty="0">
                <a:solidFill>
                  <a:schemeClr val="bg1"/>
                </a:solidFill>
              </a:rPr>
              <a:t>마케팅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240080" y="1076960"/>
            <a:ext cx="11666170" cy="570547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127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2024DE-C3DD-451D-B9C9-C4B0B54D43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주제 선정 이유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08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611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240080" y="150868"/>
            <a:ext cx="7437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+mn-ea"/>
              </a:rPr>
              <a:t>자소서 </a:t>
            </a:r>
            <a:r>
              <a:rPr lang="ko-KR" altLang="en-US" sz="4000" spc="-300" dirty="0" err="1">
                <a:solidFill>
                  <a:schemeClr val="bg1"/>
                </a:solidFill>
                <a:latin typeface="+mn-ea"/>
              </a:rPr>
              <a:t>동시출현</a:t>
            </a:r>
            <a:r>
              <a:rPr lang="ko-KR" altLang="en-US" sz="4000" spc="-3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4000" spc="-300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4000" spc="-3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4000" spc="-300" dirty="0">
                <a:solidFill>
                  <a:schemeClr val="bg1"/>
                </a:solidFill>
              </a:rPr>
              <a:t>데이터직무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240080" y="1076960"/>
            <a:ext cx="11818570" cy="570547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818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240080" y="150868"/>
            <a:ext cx="5554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+mn-ea"/>
              </a:rPr>
              <a:t>자소서 </a:t>
            </a:r>
            <a:r>
              <a:rPr lang="ko-KR" altLang="en-US" sz="4000" spc="-300" dirty="0" err="1">
                <a:solidFill>
                  <a:schemeClr val="bg1"/>
                </a:solidFill>
                <a:latin typeface="+mn-ea"/>
              </a:rPr>
              <a:t>동시출현</a:t>
            </a:r>
            <a:r>
              <a:rPr lang="ko-KR" altLang="en-US" sz="4000" spc="-3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4000" spc="-300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4000" spc="-3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4000" spc="-300" dirty="0">
                <a:solidFill>
                  <a:schemeClr val="bg1"/>
                </a:solidFill>
              </a:rPr>
              <a:t>삼성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239102" y="1076960"/>
            <a:ext cx="11713795" cy="570547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435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2024DE-C3DD-451D-B9C9-C4B0B54D43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08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6,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928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786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마케팅 직무 대표 자소서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2702925" y="1092349"/>
            <a:ext cx="6622050" cy="576565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701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786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 직무 대표 자소서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2702925" y="1092349"/>
            <a:ext cx="6622050" cy="576565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123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삼성 대표 자소서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2702925" y="1092349"/>
            <a:ext cx="6622050" cy="576565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615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6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399062" y="1529413"/>
            <a:ext cx="11434350" cy="49979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기존에 알고 있던 정보들과 실제 </a:t>
            </a:r>
            <a:r>
              <a:rPr lang="ko-KR" altLang="en-US" dirty="0" err="1">
                <a:solidFill>
                  <a:schemeClr val="tx1"/>
                </a:solidFill>
              </a:rPr>
              <a:t>빅데이터</a:t>
            </a:r>
            <a:r>
              <a:rPr lang="ko-KR" altLang="en-US" dirty="0">
                <a:solidFill>
                  <a:schemeClr val="tx1"/>
                </a:solidFill>
              </a:rPr>
              <a:t> 분석을 통해 얻는 정보가 다를 경우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앞으로 취업을 준비하는 학생들에게  큰 도움을 줄 수 있을 것이라 생각했으나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기본에 있던 지식들과 이번 프로젝트를 통해 분석해 얻은 정보들에 큰 차이는 없었습니다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오히려 기존의 지식들이 유의미했다는 것을 확인하는 프로젝트가 되었습니다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그러나 어떠한 새로운 사실을 발견하는 것만큼 기존에 있던 지식을 재확인하고 검증하는 것도 큰 의의가 있다고 생각한다면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기존에 취업 준비생들이 쏟던 많은 노력들이 잘못된 방향은 아니었다라는 사실을 다시 한 번 확인할 수 있었다는 점에 의의를 두고 싶습니다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다만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기존의 지식을 토대로 취업을 준비한 이들이 많아서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기업들은 이들 중에 </a:t>
            </a:r>
            <a:r>
              <a:rPr lang="ko-KR" altLang="en-US" dirty="0">
                <a:solidFill>
                  <a:schemeClr val="tx1"/>
                </a:solidFill>
              </a:rPr>
              <a:t>합격자를 뽑아야 했고 그래서 이러한 데이터가 쌓인 것이라고 생각해본다면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이번 데이터에서 추출한 </a:t>
            </a:r>
            <a:r>
              <a:rPr lang="ko-KR" altLang="en-US" dirty="0" err="1">
                <a:solidFill>
                  <a:schemeClr val="tx1"/>
                </a:solidFill>
              </a:rPr>
              <a:t>스펙만이</a:t>
            </a:r>
            <a:r>
              <a:rPr lang="ko-KR" altLang="en-US" dirty="0">
                <a:solidFill>
                  <a:schemeClr val="tx1"/>
                </a:solidFill>
              </a:rPr>
              <a:t> 합격에 가까워지도록 만든다고 말할 수 는 없습니다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즉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이번에 얻은 정보들과 합격이라는 결과에는 상관관계는 있을 수 있으나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이러한 </a:t>
            </a:r>
            <a:r>
              <a:rPr lang="ko-KR" altLang="en-US" dirty="0" err="1">
                <a:solidFill>
                  <a:schemeClr val="tx1"/>
                </a:solidFill>
              </a:rPr>
              <a:t>스펙을</a:t>
            </a:r>
            <a:r>
              <a:rPr lang="ko-KR" altLang="en-US" dirty="0">
                <a:solidFill>
                  <a:schemeClr val="tx1"/>
                </a:solidFill>
              </a:rPr>
              <a:t> 준비하면 합격을 할 수 있다는 인과관계를 얻지는 못한 것입니다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기존의 지식들에 확신을 가지되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전적인 신뢰는 위험합니다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993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70D9A74-20C5-4797-A71C-3BADA5484665}"/>
              </a:ext>
            </a:extLst>
          </p:cNvPr>
          <p:cNvGrpSpPr/>
          <p:nvPr/>
        </p:nvGrpSpPr>
        <p:grpSpPr>
          <a:xfrm>
            <a:off x="1533426" y="1843950"/>
            <a:ext cx="9125148" cy="3170098"/>
            <a:chOff x="1584226" y="2010598"/>
            <a:chExt cx="9125148" cy="317009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328F93B-05A5-444E-AF24-4A2A30E38A22}"/>
                </a:ext>
              </a:extLst>
            </p:cNvPr>
            <p:cNvSpPr txBox="1"/>
            <p:nvPr/>
          </p:nvSpPr>
          <p:spPr>
            <a:xfrm>
              <a:off x="1584226" y="2010598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bg1"/>
                  </a:solidFill>
                </a:rPr>
                <a:t> 「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0455BA2-BC83-497B-BB13-4D47B1322F37}"/>
                </a:ext>
              </a:extLst>
            </p:cNvPr>
            <p:cNvSpPr txBox="1"/>
            <p:nvPr/>
          </p:nvSpPr>
          <p:spPr>
            <a:xfrm>
              <a:off x="9410621" y="2964705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bg1"/>
                  </a:solidFill>
                </a:rPr>
                <a:t>」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21AEC5A-5830-454D-8939-8073E476BB27}"/>
              </a:ext>
            </a:extLst>
          </p:cNvPr>
          <p:cNvSpPr txBox="1"/>
          <p:nvPr/>
        </p:nvSpPr>
        <p:spPr>
          <a:xfrm>
            <a:off x="4880245" y="3075057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i="1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077832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배경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3DF181-F5FC-4296-804F-A14ADC41E677}"/>
              </a:ext>
            </a:extLst>
          </p:cNvPr>
          <p:cNvSpPr/>
          <p:nvPr/>
        </p:nvSpPr>
        <p:spPr>
          <a:xfrm>
            <a:off x="446757" y="1376738"/>
            <a:ext cx="5396276" cy="491132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92C0658-E06A-448B-8898-07701181AC66}"/>
              </a:ext>
            </a:extLst>
          </p:cNvPr>
          <p:cNvGrpSpPr/>
          <p:nvPr/>
        </p:nvGrpSpPr>
        <p:grpSpPr>
          <a:xfrm>
            <a:off x="6348969" y="1376736"/>
            <a:ext cx="5413594" cy="4911323"/>
            <a:chOff x="2357994" y="-2261814"/>
            <a:chExt cx="5413594" cy="4911323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BCC2A94-3B7C-40CD-85CA-3396D49AB7DB}"/>
                </a:ext>
              </a:extLst>
            </p:cNvPr>
            <p:cNvSpPr/>
            <p:nvPr/>
          </p:nvSpPr>
          <p:spPr>
            <a:xfrm>
              <a:off x="2357994" y="-2261814"/>
              <a:ext cx="5413594" cy="4911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A5668D1-B06A-4F43-91C8-6A23B83E156E}"/>
                </a:ext>
              </a:extLst>
            </p:cNvPr>
            <p:cNvSpPr txBox="1"/>
            <p:nvPr/>
          </p:nvSpPr>
          <p:spPr>
            <a:xfrm>
              <a:off x="2757052" y="-1805091"/>
              <a:ext cx="4796273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800" dirty="0">
                  <a:effectLst/>
                  <a:latin typeface="맑은 고딕" panose="020B0503020000020004" pitchFamily="50" charset="-127"/>
                  <a:cs typeface="Times New Roman" panose="02020603050405020304" pitchFamily="18" charset="0"/>
                </a:rPr>
                <a:t>1</a:t>
              </a:r>
              <a:r>
                <a:rPr lang="ko-KR" altLang="en-US" sz="1800" dirty="0">
                  <a:effectLst/>
                  <a:latin typeface="맑은 고딕" panose="020B0503020000020004" pitchFamily="50" charset="-127"/>
                  <a:cs typeface="Times New Roman" panose="02020603050405020304" pitchFamily="18" charset="0"/>
                </a:rPr>
                <a:t>차 서류를 통과하기 위해 필요한 자소서들의 진짜배기 정보를 분석하기 위해 이번 프로젝트를 준비하였습니다</a:t>
              </a:r>
              <a:r>
                <a:rPr lang="en-US" altLang="ko-KR" sz="1800" dirty="0">
                  <a:effectLst/>
                  <a:latin typeface="맑은 고딕" panose="020B0503020000020004" pitchFamily="50" charset="-127"/>
                  <a:cs typeface="Times New Roman" panose="02020603050405020304" pitchFamily="18" charset="0"/>
                </a:rPr>
                <a:t>. </a:t>
              </a:r>
            </a:p>
            <a:p>
              <a:pPr algn="ctr">
                <a:lnSpc>
                  <a:spcPct val="150000"/>
                </a:lnSpc>
              </a:pPr>
              <a:endPara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800" dirty="0">
                  <a:effectLst/>
                  <a:latin typeface="맑은 고딕" panose="020B0503020000020004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en-US" sz="1800" dirty="0">
                  <a:effectLst/>
                  <a:latin typeface="맑은 고딕" panose="020B0503020000020004" pitchFamily="50" charset="-127"/>
                  <a:cs typeface="Times New Roman" panose="02020603050405020304" pitchFamily="18" charset="0"/>
                </a:rPr>
                <a:t>기존의 취업준비생들이 막연하게 알고 있던 정보들과 실제 합격 자소서들의 </a:t>
              </a:r>
              <a:r>
                <a:rPr lang="ko-KR" altLang="en-US" sz="1800" dirty="0" err="1">
                  <a:effectLst/>
                  <a:latin typeface="맑은 고딕" panose="020B0503020000020004" pitchFamily="50" charset="-127"/>
                  <a:cs typeface="Times New Roman" panose="02020603050405020304" pitchFamily="18" charset="0"/>
                </a:rPr>
                <a:t>스펙정보와</a:t>
              </a:r>
              <a:r>
                <a:rPr lang="ko-KR" altLang="en-US" sz="1800" dirty="0">
                  <a:effectLst/>
                  <a:latin typeface="맑은 고딕" panose="020B0503020000020004" pitchFamily="50" charset="-127"/>
                  <a:cs typeface="Times New Roman" panose="02020603050405020304" pitchFamily="18" charset="0"/>
                </a:rPr>
                <a:t> 다른 점이 있고 그 사실을 도출 할 수 있다면 취업준비생들에게 큰 도움이 될 수 있겠다는 생각을 가지고 이번 프로젝트를 시작했습니다</a:t>
              </a:r>
              <a:r>
                <a:rPr lang="en-US" altLang="ko-KR" sz="1800" dirty="0">
                  <a:effectLst/>
                  <a:latin typeface="맑은 고딕" panose="020B0503020000020004" pitchFamily="50" charset="-127"/>
                  <a:cs typeface="Times New Roman" panose="02020603050405020304" pitchFamily="18" charset="0"/>
                </a:rPr>
                <a:t>. </a:t>
              </a:r>
              <a:endPara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6" name="타원 5">
            <a:extLst>
              <a:ext uri="{FF2B5EF4-FFF2-40B4-BE49-F238E27FC236}">
                <a16:creationId xmlns:a16="http://schemas.microsoft.com/office/drawing/2014/main" id="{6F834877-8E27-42C9-AD3E-20EEA4C01B5E}"/>
              </a:ext>
            </a:extLst>
          </p:cNvPr>
          <p:cNvSpPr/>
          <p:nvPr/>
        </p:nvSpPr>
        <p:spPr>
          <a:xfrm>
            <a:off x="951388" y="3411234"/>
            <a:ext cx="2770969" cy="10382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491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2024DE-C3DD-451D-B9C9-C4B0B54D43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3121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스펙 </a:t>
            </a:r>
            <a:r>
              <a:rPr lang="en-US" altLang="ko-KR" sz="3600" spc="-300" dirty="0">
                <a:solidFill>
                  <a:schemeClr val="bg1"/>
                </a:solidFill>
              </a:rPr>
              <a:t>100% </a:t>
            </a:r>
            <a:r>
              <a:rPr lang="ko-KR" altLang="en-US" sz="3600" spc="-300" dirty="0">
                <a:solidFill>
                  <a:schemeClr val="bg1"/>
                </a:solidFill>
              </a:rPr>
              <a:t>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08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458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분석 과정소개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399061" y="1529413"/>
            <a:ext cx="10382669" cy="49979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합격 자소서 동적 </a:t>
            </a:r>
            <a:r>
              <a:rPr lang="ko-KR" altLang="en-US" sz="2800" dirty="0" err="1">
                <a:solidFill>
                  <a:schemeClr val="tx1"/>
                </a:solidFill>
              </a:rPr>
              <a:t>웹크롤링을</a:t>
            </a:r>
            <a:r>
              <a:rPr lang="ko-KR" altLang="en-US" sz="2800" dirty="0">
                <a:solidFill>
                  <a:schemeClr val="tx1"/>
                </a:solidFill>
              </a:rPr>
              <a:t> 이용한 데이터수집 </a:t>
            </a:r>
            <a:endParaRPr lang="en-US" altLang="ko-KR" sz="2800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dirty="0" err="1">
                <a:solidFill>
                  <a:schemeClr val="tx1"/>
                </a:solidFill>
              </a:rPr>
              <a:t>직무별</a:t>
            </a:r>
            <a:r>
              <a:rPr lang="ko-KR" altLang="en-US" sz="2800" dirty="0">
                <a:solidFill>
                  <a:schemeClr val="tx1"/>
                </a:solidFill>
              </a:rPr>
              <a:t> 기업별 데이터 분류 </a:t>
            </a:r>
            <a:endParaRPr lang="en-US" altLang="ko-KR" sz="2800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정량평가 대상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ko-KR" altLang="en-US" sz="2800" dirty="0">
                <a:solidFill>
                  <a:schemeClr val="tx1"/>
                </a:solidFill>
              </a:rPr>
              <a:t>정성평가 대상 파트로 나누어 스펙과 자소서를 분류하여 각각 분석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4D9168D0-BA78-4870-BF21-12C3EEE3AC05}"/>
              </a:ext>
            </a:extLst>
          </p:cNvPr>
          <p:cNvSpPr/>
          <p:nvPr/>
        </p:nvSpPr>
        <p:spPr>
          <a:xfrm>
            <a:off x="5410200" y="2733675"/>
            <a:ext cx="685800" cy="695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A908EEBA-D3B5-462A-A91A-2C121E2A6DE2}"/>
              </a:ext>
            </a:extLst>
          </p:cNvPr>
          <p:cNvSpPr/>
          <p:nvPr/>
        </p:nvSpPr>
        <p:spPr>
          <a:xfrm>
            <a:off x="5410200" y="4604687"/>
            <a:ext cx="685800" cy="695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296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 수집과정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0" y="1092348"/>
            <a:ext cx="12058649" cy="576565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4D8A3F-BA02-4B1D-910D-00EC1CA63603}"/>
              </a:ext>
            </a:extLst>
          </p:cNvPr>
          <p:cNvSpPr/>
          <p:nvPr/>
        </p:nvSpPr>
        <p:spPr>
          <a:xfrm>
            <a:off x="3245224" y="1631576"/>
            <a:ext cx="2250141" cy="2779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2143EE-F8DC-411C-8D01-8A819D540020}"/>
              </a:ext>
            </a:extLst>
          </p:cNvPr>
          <p:cNvSpPr/>
          <p:nvPr/>
        </p:nvSpPr>
        <p:spPr>
          <a:xfrm>
            <a:off x="3177988" y="1990164"/>
            <a:ext cx="2384611" cy="212611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2178542-EEF4-402F-98CA-E98F98C440DB}"/>
              </a:ext>
            </a:extLst>
          </p:cNvPr>
          <p:cNvSpPr/>
          <p:nvPr/>
        </p:nvSpPr>
        <p:spPr>
          <a:xfrm>
            <a:off x="3137647" y="4277435"/>
            <a:ext cx="4132729" cy="25805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648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 수집과정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04F674F-AEF6-463F-983D-D010AA00B7BA}"/>
              </a:ext>
            </a:extLst>
          </p:cNvPr>
          <p:cNvSpPr/>
          <p:nvPr/>
        </p:nvSpPr>
        <p:spPr>
          <a:xfrm>
            <a:off x="238125" y="1076960"/>
            <a:ext cx="11734800" cy="57810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97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186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 전처리 및 수집결과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2050" name="Picture 2" descr="C:\git_hub\R__project\R_project\데이터전처리_수집결과_마케팅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80" y="1187132"/>
            <a:ext cx="11996695" cy="537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8952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1324</TotalTime>
  <Words>528</Words>
  <Application>Microsoft Office PowerPoint</Application>
  <PresentationFormat>와이드스크린</PresentationFormat>
  <Paragraphs>126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3" baseType="lpstr">
      <vt:lpstr>나눔스퀘어 ExtraBold</vt:lpstr>
      <vt:lpstr>나눔스퀘어 Light</vt:lpstr>
      <vt:lpstr>맑은 고딕</vt:lpstr>
      <vt:lpstr>Arial</vt:lpstr>
      <vt:lpstr>Arial Nova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박지현</cp:lastModifiedBy>
  <cp:revision>56</cp:revision>
  <dcterms:created xsi:type="dcterms:W3CDTF">2020-09-07T02:34:06Z</dcterms:created>
  <dcterms:modified xsi:type="dcterms:W3CDTF">2021-03-22T06:21:50Z</dcterms:modified>
</cp:coreProperties>
</file>